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74" r:id="rId13"/>
    <p:sldId id="268" r:id="rId14"/>
    <p:sldId id="269" r:id="rId15"/>
    <p:sldId id="270" r:id="rId16"/>
    <p:sldId id="271" r:id="rId17"/>
    <p:sldId id="272" r:id="rId18"/>
    <p:sldId id="273" r:id="rId19"/>
    <p:sldId id="275" r:id="rId20"/>
    <p:sldId id="276" r:id="rId21"/>
  </p:sldIdLst>
  <p:sldSz cx="9144000" cy="5143500" type="screen16x9"/>
  <p:notesSz cx="6858000" cy="9144000"/>
  <p:embeddedFontLst>
    <p:embeddedFont>
      <p:font typeface="Open Sans" panose="020B0606030504020204" pitchFamily="34" charset="0"/>
      <p:regular r:id="rId23"/>
      <p:bold r:id="rId24"/>
      <p:italic r:id="rId25"/>
      <p:boldItalic r:id="rId26"/>
    </p:embeddedFont>
    <p:embeddedFont>
      <p:font typeface="PT Sans Narrow" panose="020B050602020302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 name="Google Shape;3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30d9b072b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30d9b072b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f3cc0bc38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f3cc0bc3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30d9b072b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30d9b072b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3" name="Google Shape;12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5" name="Google Shape;13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 name="Google Shape;4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 name="Google Shape;5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6" name="Google Shape;5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 name="Google Shape;6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06cb7d3fe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206cb7d3fe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06cb7d3fe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206cb7d3fe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0d9b072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0d9b072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2"/>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12" name="Google Shape;12;p2"/>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3" name="Google Shape;13;p2"/>
          <p:cNvSpPr txBox="1">
            <a:spLocks noGrp="1"/>
          </p:cNvSpPr>
          <p:nvPr>
            <p:ph type="sldNum" idx="12"/>
          </p:nvPr>
        </p:nvSpPr>
        <p:spPr>
          <a:xfrm>
            <a:off x="8472487" y="4662487"/>
            <a:ext cx="549275" cy="393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1pPr>
            <a:lvl2pPr marL="0" marR="0" lvl="1"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2pPr>
            <a:lvl3pPr marL="0" marR="0" lvl="2"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3pPr>
            <a:lvl4pPr marL="0" marR="0" lvl="3"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4pPr>
            <a:lvl5pPr marL="0" marR="0" lvl="4"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5pPr>
            <a:lvl6pPr marL="0" marR="0" lvl="5"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6pPr>
            <a:lvl7pPr marL="0" marR="0" lvl="6"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7pPr>
            <a:lvl8pPr marL="0" marR="0" lvl="7"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8pPr>
            <a:lvl9pPr marL="0" marR="0" lvl="8" indent="0" algn="r">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0" y="5045075"/>
            <a:ext cx="9144000" cy="98425"/>
          </a:xfrm>
          <a:prstGeom prst="rect">
            <a:avLst/>
          </a:prstGeom>
          <a:solidFill>
            <a:srgbClr val="4DB6A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a:solidFill>
                <a:srgbClr val="000000"/>
              </a:solidFill>
              <a:latin typeface="Arial"/>
              <a:ea typeface="Arial"/>
              <a:cs typeface="Arial"/>
              <a:sym typeface="Arial"/>
            </a:endParaRPr>
          </a:p>
        </p:txBody>
      </p:sp>
      <p:sp>
        <p:nvSpPr>
          <p:cNvPr id="7" name="Google Shape;7;p1"/>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8472487" y="4662487"/>
            <a:ext cx="549275" cy="393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1pPr>
            <a:lvl2pPr marL="0" marR="0" lvl="1"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2pPr>
            <a:lvl3pPr marL="0" marR="0" lvl="2"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3pPr>
            <a:lvl4pPr marL="0" marR="0" lvl="3"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4pPr>
            <a:lvl5pPr marL="0" marR="0" lvl="4"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5pPr>
            <a:lvl6pPr marL="0" marR="0" lvl="5"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6pPr>
            <a:lvl7pPr marL="0" marR="0" lvl="6"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7pPr>
            <a:lvl8pPr marL="0" marR="0" lvl="7"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8pPr>
            <a:lvl9pPr marL="0" marR="0" lvl="8" indent="0" algn="r" rtl="0">
              <a:lnSpc>
                <a:spcPct val="100000"/>
              </a:lnSpc>
              <a:spcBef>
                <a:spcPts val="0"/>
              </a:spcBef>
              <a:spcAft>
                <a:spcPts val="0"/>
              </a:spcAft>
              <a:buClr>
                <a:srgbClr val="695D46"/>
              </a:buClr>
              <a:buSzPts val="1000"/>
              <a:buFont typeface="Open Sans"/>
              <a:buNone/>
              <a:defRPr sz="1000" b="0" i="0" u="none">
                <a:solidFill>
                  <a:srgbClr val="695D46"/>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document/7470780" TargetMode="External"/><Relationship Id="rId2" Type="http://schemas.openxmlformats.org/officeDocument/2006/relationships/hyperlink" Target="https://www.researchgate.net/publication/305674408_Smart_traffic_light_control_system" TargetMode="External"/><Relationship Id="rId1" Type="http://schemas.openxmlformats.org/officeDocument/2006/relationships/slideLayout" Target="../slideLayouts/slideLayout1.xml"/><Relationship Id="rId6" Type="http://schemas.openxmlformats.org/officeDocument/2006/relationships/hyperlink" Target="https://www.ijrte.org/wp-content/uploads/papers/v8i6/F7533038620.pdf" TargetMode="External"/><Relationship Id="rId5" Type="http://schemas.openxmlformats.org/officeDocument/2006/relationships/hyperlink" Target="https://www.ijert.org/smart-traffic-light-system-with-over-speed-detection" TargetMode="External"/><Relationship Id="rId4" Type="http://schemas.openxmlformats.org/officeDocument/2006/relationships/hyperlink" Target="https://www.hindawi.com/journals/wcmc/2020/8841893/"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Problem Statement/objectives</a:t>
            </a:r>
            <a:endParaRPr/>
          </a:p>
        </p:txBody>
      </p:sp>
      <p:sp>
        <p:nvSpPr>
          <p:cNvPr id="41" name="Google Shape;41;p6"/>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600" b="1" i="0" u="none">
                <a:latin typeface="Times New Roman"/>
                <a:ea typeface="Times New Roman"/>
                <a:cs typeface="Times New Roman"/>
                <a:sym typeface="Times New Roman"/>
              </a:rPr>
              <a:t>Problem Statement: </a:t>
            </a:r>
            <a:endParaRPr sz="1600" b="1" i="0" u="none">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1600" b="1">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US" sz="1600">
                <a:latin typeface="Times New Roman"/>
                <a:ea typeface="Times New Roman"/>
                <a:cs typeface="Times New Roman"/>
                <a:sym typeface="Times New Roman"/>
              </a:rPr>
              <a:t>To convert static regular time based traffic system into a dynamic traffic density controlled based, using IR sensor.</a:t>
            </a: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endParaRPr sz="1600">
              <a:latin typeface="Times New Roman"/>
              <a:ea typeface="Times New Roman"/>
              <a:cs typeface="Times New Roman"/>
              <a:sym typeface="Times New Roman"/>
            </a:endParaRPr>
          </a:p>
          <a:p>
            <a:pPr marL="0" lvl="0" indent="0" algn="l" rtl="0">
              <a:lnSpc>
                <a:spcPct val="115000"/>
              </a:lnSpc>
              <a:spcBef>
                <a:spcPts val="0"/>
              </a:spcBef>
              <a:spcAft>
                <a:spcPts val="0"/>
              </a:spcAft>
              <a:buSzPts val="1800"/>
              <a:buNone/>
            </a:pPr>
            <a:r>
              <a:rPr lang="en-US" sz="1600" b="1" i="0" u="none">
                <a:latin typeface="Times New Roman"/>
                <a:ea typeface="Times New Roman"/>
                <a:cs typeface="Times New Roman"/>
                <a:sym typeface="Times New Roman"/>
              </a:rPr>
              <a:t>Project Objectives:</a:t>
            </a:r>
            <a:endParaRPr sz="1600" b="1">
              <a:latin typeface="Times New Roman"/>
              <a:ea typeface="Times New Roman"/>
              <a:cs typeface="Times New Roman"/>
              <a:sym typeface="Times New Roman"/>
            </a:endParaRPr>
          </a:p>
          <a:p>
            <a:pPr marL="457200" lvl="0" indent="-330200" algn="l" rtl="0">
              <a:lnSpc>
                <a:spcPct val="115000"/>
              </a:lnSpc>
              <a:spcBef>
                <a:spcPts val="1600"/>
              </a:spcBef>
              <a:spcAft>
                <a:spcPts val="0"/>
              </a:spcAft>
              <a:buSzPts val="1600"/>
              <a:buFont typeface="Times New Roman"/>
              <a:buAutoNum type="arabicPeriod"/>
            </a:pPr>
            <a:r>
              <a:rPr lang="en-US" sz="1600">
                <a:latin typeface="Times New Roman"/>
                <a:ea typeface="Times New Roman"/>
                <a:cs typeface="Times New Roman"/>
                <a:sym typeface="Times New Roman"/>
              </a:rPr>
              <a:t>Effective traffic management will lead to better utilization of transportation infrastructure.</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Dynamic traffic signals in prime areas will reduce regular congestion, as result there will be less air pollution and increase in air quality.</a:t>
            </a:r>
            <a:endParaRPr sz="1600">
              <a:latin typeface="Times New Roman"/>
              <a:ea typeface="Times New Roman"/>
              <a:cs typeface="Times New Roman"/>
              <a:sym typeface="Times New Roman"/>
            </a:endParaRPr>
          </a:p>
          <a:p>
            <a:pPr marL="457200" lvl="0" indent="-330200" algn="l" rtl="0">
              <a:lnSpc>
                <a:spcPct val="115000"/>
              </a:lnSpc>
              <a:spcBef>
                <a:spcPts val="0"/>
              </a:spcBef>
              <a:spcAft>
                <a:spcPts val="0"/>
              </a:spcAft>
              <a:buSzPts val="1600"/>
              <a:buFont typeface="Times New Roman"/>
              <a:buAutoNum type="arabicPeriod"/>
            </a:pPr>
            <a:r>
              <a:rPr lang="en-US" sz="1600">
                <a:latin typeface="Times New Roman"/>
                <a:ea typeface="Times New Roman"/>
                <a:cs typeface="Times New Roman"/>
                <a:sym typeface="Times New Roman"/>
              </a:rPr>
              <a:t> Problems such as wastage of fuel, emergency case could be overcome through this proposed system. This system aims at saving a large amount of waiting hours caused by traffic deadlocks, where control can save time and property.</a:t>
            </a:r>
            <a:endParaRPr sz="1600">
              <a:latin typeface="Times New Roman"/>
              <a:ea typeface="Times New Roman"/>
              <a:cs typeface="Times New Roman"/>
              <a:sym typeface="Times New Roman"/>
            </a:endParaRPr>
          </a:p>
          <a:p>
            <a:pPr marL="0" lvl="0" indent="0" algn="l" rtl="0">
              <a:lnSpc>
                <a:spcPct val="115000"/>
              </a:lnSpc>
              <a:spcBef>
                <a:spcPts val="1600"/>
              </a:spcBef>
              <a:spcAft>
                <a:spcPts val="1600"/>
              </a:spcAft>
              <a:buSzPts val="1800"/>
              <a:buNone/>
            </a:pP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260675" y="-6755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US" sz="3600" b="1">
                <a:solidFill>
                  <a:schemeClr val="accent1"/>
                </a:solidFill>
                <a:latin typeface="PT Sans Narrow"/>
                <a:ea typeface="PT Sans Narrow"/>
                <a:cs typeface="PT Sans Narrow"/>
                <a:sym typeface="PT Sans Narrow"/>
              </a:rPr>
              <a:t>Flowchart for 8051</a:t>
            </a:r>
            <a:endParaRPr/>
          </a:p>
        </p:txBody>
      </p:sp>
      <p:pic>
        <p:nvPicPr>
          <p:cNvPr id="96" name="Google Shape;96;p15"/>
          <p:cNvPicPr preferRelativeResize="0"/>
          <p:nvPr/>
        </p:nvPicPr>
        <p:blipFill rotWithShape="1">
          <a:blip r:embed="rId3">
            <a:alphaModFix/>
          </a:blip>
          <a:srcRect l="4430" r="-4430"/>
          <a:stretch/>
        </p:blipFill>
        <p:spPr>
          <a:xfrm>
            <a:off x="3150625" y="639848"/>
            <a:ext cx="1612699" cy="4279801"/>
          </a:xfrm>
          <a:prstGeom prst="rect">
            <a:avLst/>
          </a:prstGeom>
          <a:noFill/>
          <a:ln>
            <a:noFill/>
          </a:ln>
        </p:spPr>
      </p:pic>
      <p:pic>
        <p:nvPicPr>
          <p:cNvPr id="97" name="Google Shape;97;p15"/>
          <p:cNvPicPr preferRelativeResize="0"/>
          <p:nvPr/>
        </p:nvPicPr>
        <p:blipFill>
          <a:blip r:embed="rId4">
            <a:alphaModFix/>
          </a:blip>
          <a:stretch>
            <a:fillRect/>
          </a:stretch>
        </p:blipFill>
        <p:spPr>
          <a:xfrm>
            <a:off x="4616263" y="774803"/>
            <a:ext cx="1612699" cy="4279835"/>
          </a:xfrm>
          <a:prstGeom prst="rect">
            <a:avLst/>
          </a:prstGeom>
          <a:noFill/>
          <a:ln>
            <a:noFill/>
          </a:ln>
        </p:spPr>
      </p:pic>
      <p:pic>
        <p:nvPicPr>
          <p:cNvPr id="98" name="Google Shape;98;p15"/>
          <p:cNvPicPr preferRelativeResize="0"/>
          <p:nvPr/>
        </p:nvPicPr>
        <p:blipFill rotWithShape="1">
          <a:blip r:embed="rId5">
            <a:alphaModFix/>
          </a:blip>
          <a:srcRect/>
          <a:stretch/>
        </p:blipFill>
        <p:spPr>
          <a:xfrm>
            <a:off x="6147300" y="774825"/>
            <a:ext cx="1612699" cy="4279811"/>
          </a:xfrm>
          <a:prstGeom prst="rect">
            <a:avLst/>
          </a:prstGeom>
          <a:noFill/>
          <a:ln>
            <a:noFill/>
          </a:ln>
        </p:spPr>
      </p:pic>
      <p:pic>
        <p:nvPicPr>
          <p:cNvPr id="99" name="Google Shape;99;p15"/>
          <p:cNvPicPr preferRelativeResize="0"/>
          <p:nvPr/>
        </p:nvPicPr>
        <p:blipFill>
          <a:blip r:embed="rId6">
            <a:alphaModFix/>
          </a:blip>
          <a:stretch>
            <a:fillRect/>
          </a:stretch>
        </p:blipFill>
        <p:spPr>
          <a:xfrm>
            <a:off x="7674425" y="774825"/>
            <a:ext cx="1469575" cy="4279801"/>
          </a:xfrm>
          <a:prstGeom prst="rect">
            <a:avLst/>
          </a:prstGeom>
          <a:noFill/>
          <a:ln>
            <a:noFill/>
          </a:ln>
        </p:spPr>
      </p:pic>
      <p:pic>
        <p:nvPicPr>
          <p:cNvPr id="100" name="Google Shape;100;p15"/>
          <p:cNvPicPr preferRelativeResize="0"/>
          <p:nvPr/>
        </p:nvPicPr>
        <p:blipFill>
          <a:blip r:embed="rId7">
            <a:alphaModFix/>
          </a:blip>
          <a:stretch>
            <a:fillRect/>
          </a:stretch>
        </p:blipFill>
        <p:spPr>
          <a:xfrm>
            <a:off x="1868250" y="665750"/>
            <a:ext cx="1190525" cy="4228001"/>
          </a:xfrm>
          <a:prstGeom prst="rect">
            <a:avLst/>
          </a:prstGeom>
          <a:noFill/>
          <a:ln>
            <a:noFill/>
          </a:ln>
        </p:spPr>
      </p:pic>
      <p:pic>
        <p:nvPicPr>
          <p:cNvPr id="101" name="Google Shape;101;p15"/>
          <p:cNvPicPr preferRelativeResize="0"/>
          <p:nvPr/>
        </p:nvPicPr>
        <p:blipFill>
          <a:blip r:embed="rId8">
            <a:alphaModFix/>
          </a:blip>
          <a:stretch>
            <a:fillRect/>
          </a:stretch>
        </p:blipFill>
        <p:spPr>
          <a:xfrm>
            <a:off x="86175" y="979725"/>
            <a:ext cx="1782076" cy="3412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US" sz="3600" b="1" dirty="0">
                <a:solidFill>
                  <a:schemeClr val="accent1"/>
                </a:solidFill>
                <a:latin typeface="PT Sans Narrow"/>
                <a:ea typeface="PT Sans Narrow"/>
                <a:cs typeface="PT Sans Narrow"/>
                <a:sym typeface="PT Sans Narrow"/>
              </a:rPr>
              <a:t>Flowchart for D1-Mini</a:t>
            </a:r>
            <a:endParaRPr dirty="0"/>
          </a:p>
          <a:p>
            <a:pPr marL="0" lvl="0" indent="0" algn="l" rtl="0">
              <a:spcBef>
                <a:spcPts val="0"/>
              </a:spcBef>
              <a:spcAft>
                <a:spcPts val="0"/>
              </a:spcAft>
              <a:buNone/>
            </a:pPr>
            <a:endParaRPr dirty="0"/>
          </a:p>
        </p:txBody>
      </p:sp>
      <p:pic>
        <p:nvPicPr>
          <p:cNvPr id="107" name="Google Shape;107;p16"/>
          <p:cNvPicPr preferRelativeResize="0"/>
          <p:nvPr/>
        </p:nvPicPr>
        <p:blipFill>
          <a:blip r:embed="rId3">
            <a:alphaModFix/>
          </a:blip>
          <a:stretch>
            <a:fillRect/>
          </a:stretch>
        </p:blipFill>
        <p:spPr>
          <a:xfrm>
            <a:off x="1780488" y="595150"/>
            <a:ext cx="5583024" cy="4344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DCC4-FA98-4717-A992-9B80D5256EA0}"/>
              </a:ext>
            </a:extLst>
          </p:cNvPr>
          <p:cNvSpPr>
            <a:spLocks noGrp="1"/>
          </p:cNvSpPr>
          <p:nvPr>
            <p:ph type="title"/>
          </p:nvPr>
        </p:nvSpPr>
        <p:spPr/>
        <p:txBody>
          <a:bodyPr/>
          <a:lstStyle/>
          <a:p>
            <a:pPr algn="ctr"/>
            <a:r>
              <a:rPr lang="en-US" sz="3600" b="1" dirty="0">
                <a:solidFill>
                  <a:schemeClr val="accent1"/>
                </a:solidFill>
                <a:latin typeface="PT Sans Narrow"/>
                <a:sym typeface="PT Sans Narrow"/>
              </a:rPr>
              <a:t>IOT Interface : (UBIDOTS)</a:t>
            </a:r>
            <a:endParaRPr lang="en-IN" sz="3600" b="1" dirty="0">
              <a:solidFill>
                <a:schemeClr val="accent1"/>
              </a:solidFill>
              <a:latin typeface="PT Sans Narrow"/>
            </a:endParaRPr>
          </a:p>
        </p:txBody>
      </p:sp>
      <p:pic>
        <p:nvPicPr>
          <p:cNvPr id="5" name="Picture 4">
            <a:extLst>
              <a:ext uri="{FF2B5EF4-FFF2-40B4-BE49-F238E27FC236}">
                <a16:creationId xmlns:a16="http://schemas.microsoft.com/office/drawing/2014/main" id="{5C0EDF8D-8BB9-46CC-A1DE-46598033614E}"/>
              </a:ext>
            </a:extLst>
          </p:cNvPr>
          <p:cNvPicPr>
            <a:picLocks noChangeAspect="1"/>
          </p:cNvPicPr>
          <p:nvPr/>
        </p:nvPicPr>
        <p:blipFill>
          <a:blip r:embed="rId2"/>
          <a:stretch>
            <a:fillRect/>
          </a:stretch>
        </p:blipFill>
        <p:spPr>
          <a:xfrm>
            <a:off x="311700" y="1074875"/>
            <a:ext cx="8520600" cy="3623600"/>
          </a:xfrm>
          <a:prstGeom prst="rect">
            <a:avLst/>
          </a:prstGeom>
        </p:spPr>
      </p:pic>
    </p:spTree>
    <p:extLst>
      <p:ext uri="{BB962C8B-B14F-4D97-AF65-F5344CB8AC3E}">
        <p14:creationId xmlns:p14="http://schemas.microsoft.com/office/powerpoint/2010/main" val="3642895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489425" y="38580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US" sz="3600" b="1">
                <a:solidFill>
                  <a:schemeClr val="accent1"/>
                </a:solidFill>
                <a:latin typeface="PT Sans Narrow"/>
                <a:ea typeface="PT Sans Narrow"/>
                <a:cs typeface="PT Sans Narrow"/>
                <a:sym typeface="PT Sans Narrow"/>
              </a:rPr>
              <a:t>Result</a:t>
            </a:r>
            <a:endParaRPr/>
          </a:p>
        </p:txBody>
      </p:sp>
      <p:pic>
        <p:nvPicPr>
          <p:cNvPr id="3" name="Picture 2">
            <a:extLst>
              <a:ext uri="{FF2B5EF4-FFF2-40B4-BE49-F238E27FC236}">
                <a16:creationId xmlns:a16="http://schemas.microsoft.com/office/drawing/2014/main" id="{77EFD952-D60A-4D68-BD17-9AFD7343B160}"/>
              </a:ext>
            </a:extLst>
          </p:cNvPr>
          <p:cNvPicPr>
            <a:picLocks noChangeAspect="1"/>
          </p:cNvPicPr>
          <p:nvPr/>
        </p:nvPicPr>
        <p:blipFill>
          <a:blip r:embed="rId3"/>
          <a:stretch>
            <a:fillRect/>
          </a:stretch>
        </p:blipFill>
        <p:spPr>
          <a:xfrm>
            <a:off x="6569468" y="1093200"/>
            <a:ext cx="2440557" cy="2436982"/>
          </a:xfrm>
          <a:prstGeom prst="rect">
            <a:avLst/>
          </a:prstGeom>
        </p:spPr>
      </p:pic>
      <p:pic>
        <p:nvPicPr>
          <p:cNvPr id="5" name="Picture 4">
            <a:extLst>
              <a:ext uri="{FF2B5EF4-FFF2-40B4-BE49-F238E27FC236}">
                <a16:creationId xmlns:a16="http://schemas.microsoft.com/office/drawing/2014/main" id="{0E20F6C5-2A54-423E-A9D8-2BDB6A02EEA6}"/>
              </a:ext>
            </a:extLst>
          </p:cNvPr>
          <p:cNvPicPr>
            <a:picLocks noChangeAspect="1"/>
          </p:cNvPicPr>
          <p:nvPr/>
        </p:nvPicPr>
        <p:blipFill>
          <a:blip r:embed="rId4"/>
          <a:stretch>
            <a:fillRect/>
          </a:stretch>
        </p:blipFill>
        <p:spPr>
          <a:xfrm>
            <a:off x="133975" y="2475959"/>
            <a:ext cx="2738317" cy="2420110"/>
          </a:xfrm>
          <a:prstGeom prst="rect">
            <a:avLst/>
          </a:prstGeom>
        </p:spPr>
      </p:pic>
      <p:sp>
        <p:nvSpPr>
          <p:cNvPr id="6" name="TextBox 5">
            <a:extLst>
              <a:ext uri="{FF2B5EF4-FFF2-40B4-BE49-F238E27FC236}">
                <a16:creationId xmlns:a16="http://schemas.microsoft.com/office/drawing/2014/main" id="{F846460D-B34E-479C-9A9C-53DC3C6697F5}"/>
              </a:ext>
            </a:extLst>
          </p:cNvPr>
          <p:cNvSpPr txBox="1"/>
          <p:nvPr/>
        </p:nvSpPr>
        <p:spPr>
          <a:xfrm>
            <a:off x="301214" y="1183341"/>
            <a:ext cx="6045798" cy="1246495"/>
          </a:xfrm>
          <a:prstGeom prst="rect">
            <a:avLst/>
          </a:prstGeom>
          <a:noFill/>
        </p:spPr>
        <p:txBody>
          <a:bodyPr wrap="square" rtlCol="0">
            <a:spAutoFit/>
          </a:bodyPr>
          <a:lstStyle/>
          <a:p>
            <a:pPr marL="285750" indent="-28575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The circuit designed is running successfully and is showing the desired output.</a:t>
            </a:r>
          </a:p>
          <a:p>
            <a:pPr marL="285750" indent="-285750">
              <a:buFont typeface="Arial" panose="020B0604020202020204" pitchFamily="34" charset="0"/>
              <a:buChar char="•"/>
            </a:pPr>
            <a:endParaRPr lang="en-IN"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The code implementation is perfect and is giving result as per the requirements along with IOT override for green corridor (emergency).</a:t>
            </a:r>
          </a:p>
        </p:txBody>
      </p:sp>
      <p:sp>
        <p:nvSpPr>
          <p:cNvPr id="7" name="TextBox 6">
            <a:extLst>
              <a:ext uri="{FF2B5EF4-FFF2-40B4-BE49-F238E27FC236}">
                <a16:creationId xmlns:a16="http://schemas.microsoft.com/office/drawing/2014/main" id="{86CCAE97-5049-4D64-9E54-6BDFFF18F9FC}"/>
              </a:ext>
            </a:extLst>
          </p:cNvPr>
          <p:cNvSpPr txBox="1"/>
          <p:nvPr/>
        </p:nvSpPr>
        <p:spPr>
          <a:xfrm>
            <a:off x="3044414" y="3829722"/>
            <a:ext cx="5965611"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If the traffic (obstacle) is sensed by the sensor at a particular lane , then immediately a delay for extra time in green signal is observed for that road.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Feasibility Analysis</a:t>
            </a:r>
            <a:endParaRPr/>
          </a:p>
        </p:txBody>
      </p:sp>
      <p:sp>
        <p:nvSpPr>
          <p:cNvPr id="120" name="Google Shape;120;p18"/>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lvl="0" algn="l" rtl="0">
              <a:lnSpc>
                <a:spcPct val="100000"/>
              </a:lnSpc>
              <a:spcBef>
                <a:spcPts val="0"/>
              </a:spcBef>
              <a:spcAft>
                <a:spcPts val="0"/>
              </a:spcAft>
              <a:buSzPts val="1800"/>
              <a:buFont typeface="Arial" panose="020B0604020202020204" pitchFamily="34" charset="0"/>
              <a:buChar char="•"/>
            </a:pPr>
            <a:r>
              <a:rPr lang="en-US" dirty="0"/>
              <a:t>The design of the model for the proposed idea is feasible and easy to implement , in practical scenarios.</a:t>
            </a:r>
          </a:p>
          <a:p>
            <a:pPr lvl="0" algn="l" rtl="0">
              <a:lnSpc>
                <a:spcPct val="100000"/>
              </a:lnSpc>
              <a:spcBef>
                <a:spcPts val="0"/>
              </a:spcBef>
              <a:spcAft>
                <a:spcPts val="0"/>
              </a:spcAft>
              <a:buSzPts val="1800"/>
              <a:buFont typeface="Arial" panose="020B0604020202020204" pitchFamily="34" charset="0"/>
              <a:buChar char="•"/>
            </a:pPr>
            <a:r>
              <a:rPr lang="en-US" dirty="0"/>
              <a:t>The choice of using an 8051 micro-controller is giving us an advantage because of plenty of available pins for input/output operations.</a:t>
            </a:r>
          </a:p>
          <a:p>
            <a:pPr lvl="0" algn="l" rtl="0">
              <a:lnSpc>
                <a:spcPct val="100000"/>
              </a:lnSpc>
              <a:spcBef>
                <a:spcPts val="0"/>
              </a:spcBef>
              <a:spcAft>
                <a:spcPts val="0"/>
              </a:spcAft>
              <a:buSzPts val="1800"/>
              <a:buFont typeface="Arial" panose="020B0604020202020204" pitchFamily="34" charset="0"/>
              <a:buChar char="•"/>
            </a:pPr>
            <a:r>
              <a:rPr lang="en-US" dirty="0"/>
              <a:t>Similarly , using a Wemos-D1 mini proves to be wise decision as it is less costly than other ESP8266 category devices and is fluently able to interface with the IOT dashboard created.</a:t>
            </a:r>
          </a:p>
          <a:p>
            <a:pPr lvl="0" algn="l" rtl="0">
              <a:lnSpc>
                <a:spcPct val="100000"/>
              </a:lnSpc>
              <a:spcBef>
                <a:spcPts val="0"/>
              </a:spcBef>
              <a:spcAft>
                <a:spcPts val="0"/>
              </a:spcAft>
              <a:buSzPts val="1800"/>
              <a:buFont typeface="Arial" panose="020B0604020202020204" pitchFamily="34" charset="0"/>
              <a:buChar char="•"/>
            </a:pPr>
            <a:r>
              <a:rPr lang="en-US" dirty="0"/>
              <a:t>Still , a handful number of pins are still available in </a:t>
            </a:r>
            <a:r>
              <a:rPr lang="en-US" dirty="0" err="1"/>
              <a:t>Wemos</a:t>
            </a:r>
            <a:r>
              <a:rPr lang="en-US" dirty="0"/>
              <a:t> D1-mini as well as 8051 , in-case of further addition to the design/model , giving us an additional convenience.</a:t>
            </a:r>
          </a:p>
          <a:p>
            <a:pPr lvl="0" algn="l" rtl="0">
              <a:lnSpc>
                <a:spcPct val="100000"/>
              </a:lnSpc>
              <a:spcBef>
                <a:spcPts val="0"/>
              </a:spcBef>
              <a:spcAft>
                <a:spcPts val="0"/>
              </a:spcAft>
              <a:buSzPts val="1800"/>
              <a:buFont typeface="Arial" panose="020B0604020202020204" pitchFamily="34" charset="0"/>
              <a:buChar char="•"/>
            </a:pPr>
            <a:r>
              <a:rPr lang="en-US" dirty="0"/>
              <a:t>However , as far as implementing the IR sensors is considered , instead of using an integrated (combined) transmitter-receiver module , we must use separate IR transmitters &amp; receivers , which then are needed to be planted on the both sides on the lane/road and further R&amp;D is required on it.</a:t>
            </a:r>
          </a:p>
          <a:p>
            <a:pPr lvl="0" algn="l" rtl="0">
              <a:lnSpc>
                <a:spcPct val="100000"/>
              </a:lnSpc>
              <a:spcBef>
                <a:spcPts val="0"/>
              </a:spcBef>
              <a:spcAft>
                <a:spcPts val="0"/>
              </a:spcAft>
              <a:buSzPts val="1800"/>
              <a:buFont typeface="Arial" panose="020B0604020202020204" pitchFamily="34" charset="0"/>
              <a:buChar char="•"/>
            </a:pPr>
            <a:r>
              <a:rPr lang="en-US" dirty="0"/>
              <a:t>Also , if we need to plant more sensors on a particular road further , then additional decoder must be applied at the desired port of 8051.</a:t>
            </a:r>
          </a:p>
          <a:p>
            <a:pPr lvl="0" algn="l" rtl="0">
              <a:lnSpc>
                <a:spcPct val="100000"/>
              </a:lnSpc>
              <a:spcBef>
                <a:spcPts val="0"/>
              </a:spcBef>
              <a:spcAft>
                <a:spcPts val="0"/>
              </a:spcAft>
              <a:buSzPts val="1800"/>
              <a:buFont typeface="Arial" panose="020B0604020202020204" pitchFamily="34" charset="0"/>
              <a:buChar char="•"/>
            </a:pPr>
            <a:r>
              <a:rPr lang="en-US" dirty="0"/>
              <a:t>The design &amp; model is cost effective and easy to implement.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Innovation or Uniqueness of the solution</a:t>
            </a:r>
            <a:endParaRPr/>
          </a:p>
        </p:txBody>
      </p:sp>
      <p:sp>
        <p:nvSpPr>
          <p:cNvPr id="126" name="Google Shape;126;p19"/>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At certain junctions even if there is no traffic when the traffic light remains red the road users have to wait until the light turns green and if rule is broken fine has to be paid. But our system works on traffic density and if one lane has no traffic, it turns green for the next lane</a:t>
            </a:r>
            <a:endParaRPr sz="1600" dirty="0">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600" dirty="0">
              <a:latin typeface="Times New Roman"/>
              <a:ea typeface="Times New Roman"/>
              <a:cs typeface="Times New Roman"/>
              <a:sym typeface="Times New Roman"/>
            </a:endParaRPr>
          </a:p>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Emergency signal in the system to clear the lane with ambulance first.</a:t>
            </a:r>
            <a:endParaRPr sz="1600" dirty="0">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600" dirty="0">
              <a:latin typeface="Times New Roman"/>
              <a:ea typeface="Times New Roman"/>
              <a:cs typeface="Times New Roman"/>
              <a:sym typeface="Times New Roman"/>
            </a:endParaRPr>
          </a:p>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Simple circuit with 8051 microcontroller, D1 mini ESP8266 module and sensors. </a:t>
            </a:r>
            <a:endParaRPr sz="1600" dirty="0">
              <a:latin typeface="Times New Roman"/>
              <a:ea typeface="Times New Roman"/>
              <a:cs typeface="Times New Roman"/>
              <a:sym typeface="Times New Roman"/>
            </a:endParaRPr>
          </a:p>
          <a:p>
            <a:pPr marL="457200" lvl="0" indent="0" algn="just" rtl="0">
              <a:lnSpc>
                <a:spcPct val="100000"/>
              </a:lnSpc>
              <a:spcBef>
                <a:spcPts val="0"/>
              </a:spcBef>
              <a:spcAft>
                <a:spcPts val="0"/>
              </a:spcAft>
              <a:buNone/>
            </a:pPr>
            <a:endParaRPr sz="1600" dirty="0">
              <a:latin typeface="Times New Roman"/>
              <a:ea typeface="Times New Roman"/>
              <a:cs typeface="Times New Roman"/>
              <a:sym typeface="Times New Roman"/>
            </a:endParaRPr>
          </a:p>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During traffic jam an emergency vehicle like ambulance, fire brigade, police are stuck and have to wait for the traffic light to turn green. Hence this critical problem may further complicate that costs human life. So solution to this problem can be given by having priority for emergency vehicle to flow rapidly through the traffic while other vehicles are instructed to be still. </a:t>
            </a:r>
            <a:endParaRPr sz="1600"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700" dirty="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700" dirty="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Impact or Usefulness of the solution</a:t>
            </a:r>
            <a:endParaRPr/>
          </a:p>
        </p:txBody>
      </p:sp>
      <p:sp>
        <p:nvSpPr>
          <p:cNvPr id="132" name="Google Shape;132;p20"/>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457200" lvl="0" indent="-361950" algn="just" rtl="0">
              <a:lnSpc>
                <a:spcPct val="150000"/>
              </a:lnSpc>
              <a:spcBef>
                <a:spcPts val="1200"/>
              </a:spcBef>
              <a:spcAft>
                <a:spcPts val="0"/>
              </a:spcAft>
              <a:buSzPts val="2100"/>
              <a:buFont typeface="Times New Roman"/>
              <a:buChar char="●"/>
            </a:pPr>
            <a:r>
              <a:rPr lang="en-US" sz="1600" dirty="0">
                <a:latin typeface="Times New Roman"/>
                <a:ea typeface="Times New Roman"/>
                <a:cs typeface="Times New Roman"/>
                <a:sym typeface="Times New Roman"/>
              </a:rPr>
              <a:t>Provides effective traffic management. </a:t>
            </a:r>
            <a:endParaRPr sz="1600" dirty="0">
              <a:latin typeface="Times New Roman"/>
              <a:ea typeface="Times New Roman"/>
              <a:cs typeface="Times New Roman"/>
              <a:sym typeface="Times New Roman"/>
            </a:endParaRPr>
          </a:p>
          <a:p>
            <a:pPr marL="457200" lvl="0" indent="-361950" algn="just" rtl="0">
              <a:lnSpc>
                <a:spcPct val="150000"/>
              </a:lnSpc>
              <a:spcBef>
                <a:spcPts val="0"/>
              </a:spcBef>
              <a:spcAft>
                <a:spcPts val="0"/>
              </a:spcAft>
              <a:buSzPts val="2100"/>
              <a:buFont typeface="Times New Roman"/>
              <a:buChar char="●"/>
            </a:pPr>
            <a:r>
              <a:rPr lang="en-US" sz="1600" dirty="0">
                <a:latin typeface="Times New Roman"/>
                <a:ea typeface="Times New Roman"/>
                <a:cs typeface="Times New Roman"/>
                <a:sym typeface="Times New Roman"/>
              </a:rPr>
              <a:t>By enhancing the flow of traffic it will reduce the regular congestion in the prime area. This means less waiting time at intersection and lower emissions which ultimately lead to less air pollution and save fuel.</a:t>
            </a:r>
            <a:endParaRPr sz="1600" dirty="0">
              <a:latin typeface="Times New Roman"/>
              <a:ea typeface="Times New Roman"/>
              <a:cs typeface="Times New Roman"/>
              <a:sym typeface="Times New Roman"/>
            </a:endParaRPr>
          </a:p>
          <a:p>
            <a:pPr marL="457200" lvl="0" indent="-361950" algn="just" rtl="0">
              <a:lnSpc>
                <a:spcPct val="150000"/>
              </a:lnSpc>
              <a:spcBef>
                <a:spcPts val="0"/>
              </a:spcBef>
              <a:spcAft>
                <a:spcPts val="0"/>
              </a:spcAft>
              <a:buSzPts val="2100"/>
              <a:buFont typeface="Times New Roman"/>
              <a:buChar char="●"/>
            </a:pPr>
            <a:r>
              <a:rPr lang="en-US" sz="1600" dirty="0">
                <a:latin typeface="Times New Roman"/>
                <a:ea typeface="Times New Roman"/>
                <a:cs typeface="Times New Roman"/>
                <a:sym typeface="Times New Roman"/>
              </a:rPr>
              <a:t>During traffic jam an emergency vehicle like ambulance, fire brigade, police are stuck and have to wait for the traffic light to turn green. Hence this critical problem may further complicate that costs human life. This system provides an emergency signal in the lane with ambulance will be cleared first.</a:t>
            </a:r>
            <a:endParaRPr sz="1600" dirty="0">
              <a:latin typeface="Times New Roman"/>
              <a:ea typeface="Times New Roman"/>
              <a:cs typeface="Times New Roman"/>
              <a:sym typeface="Times New Roman"/>
            </a:endParaRPr>
          </a:p>
          <a:p>
            <a:pPr marL="457200" lvl="0" indent="-361950" algn="just" rtl="0">
              <a:lnSpc>
                <a:spcPct val="150000"/>
              </a:lnSpc>
              <a:spcBef>
                <a:spcPts val="0"/>
              </a:spcBef>
              <a:spcAft>
                <a:spcPts val="0"/>
              </a:spcAft>
              <a:buSzPts val="2100"/>
              <a:buFont typeface="Times New Roman"/>
              <a:buChar char="●"/>
            </a:pPr>
            <a:r>
              <a:rPr lang="en-US" sz="1600" dirty="0">
                <a:latin typeface="Times New Roman"/>
                <a:ea typeface="Times New Roman"/>
                <a:cs typeface="Times New Roman"/>
                <a:sym typeface="Times New Roman"/>
              </a:rPr>
              <a:t>Helps in minimizing the accidents by easing the flow of traffic.</a:t>
            </a:r>
            <a:endParaRPr sz="1600"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Summary</a:t>
            </a:r>
            <a:endParaRPr/>
          </a:p>
        </p:txBody>
      </p:sp>
      <p:sp>
        <p:nvSpPr>
          <p:cNvPr id="138" name="Google Shape;138;p21"/>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The system is designed to be robust, reliable, and cost effective.</a:t>
            </a:r>
            <a:endParaRPr sz="1600" dirty="0">
              <a:latin typeface="Times New Roman"/>
              <a:ea typeface="Times New Roman"/>
              <a:cs typeface="Times New Roman"/>
              <a:sym typeface="Times New Roman"/>
            </a:endParaRPr>
          </a:p>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The system uses  sensors mounted on traffic signals to detect the precise arrival-time of vehicles at stop signs and as per the traffic on the lane, yielding precise advisory control over traffic signal intensities without any physical modification to existing roadway infrastructure.</a:t>
            </a:r>
            <a:endParaRPr sz="1600" dirty="0">
              <a:latin typeface="Times New Roman"/>
              <a:ea typeface="Times New Roman"/>
              <a:cs typeface="Times New Roman"/>
              <a:sym typeface="Times New Roman"/>
            </a:endParaRPr>
          </a:p>
          <a:p>
            <a:pPr marL="457200" lvl="0" indent="-336550" algn="just" rtl="0">
              <a:lnSpc>
                <a:spcPct val="100000"/>
              </a:lnSpc>
              <a:spcBef>
                <a:spcPts val="0"/>
              </a:spcBef>
              <a:spcAft>
                <a:spcPts val="0"/>
              </a:spcAft>
              <a:buSzPts val="1700"/>
              <a:buFont typeface="Times New Roman"/>
              <a:buChar char="●"/>
            </a:pPr>
            <a:r>
              <a:rPr lang="en-US" sz="1600" dirty="0">
                <a:latin typeface="Times New Roman"/>
                <a:ea typeface="Times New Roman"/>
                <a:cs typeface="Times New Roman"/>
                <a:sym typeface="Times New Roman"/>
              </a:rPr>
              <a:t>The system can provide green corridor to emergency vehicles with effective traffic management. </a:t>
            </a:r>
            <a:endParaRPr sz="1600" dirty="0">
              <a:latin typeface="Times New Roman"/>
              <a:ea typeface="Times New Roman"/>
              <a:cs typeface="Times New Roman"/>
              <a:sym typeface="Times New Roman"/>
            </a:endParaRPr>
          </a:p>
          <a:p>
            <a:pPr marL="457200" lvl="0" indent="-330200" algn="just" rtl="0">
              <a:lnSpc>
                <a:spcPct val="100000"/>
              </a:lnSpc>
              <a:spcBef>
                <a:spcPts val="0"/>
              </a:spcBef>
              <a:spcAft>
                <a:spcPts val="0"/>
              </a:spcAft>
              <a:buSzPts val="1600"/>
              <a:buFont typeface="Times New Roman"/>
              <a:buChar char="●"/>
            </a:pPr>
            <a:r>
              <a:rPr lang="en-US" sz="1600" dirty="0">
                <a:highlight>
                  <a:srgbClr val="FFFFFF"/>
                </a:highlight>
                <a:latin typeface="Times New Roman"/>
                <a:ea typeface="Times New Roman"/>
                <a:cs typeface="Times New Roman"/>
                <a:sym typeface="Times New Roman"/>
              </a:rPr>
              <a:t>This project aims at controlling the traffic light based on vehicle density rather than providing a fixed time to each.</a:t>
            </a:r>
            <a:endParaRPr sz="1600" dirty="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dirty="0">
                <a:solidFill>
                  <a:schemeClr val="accent1"/>
                </a:solidFill>
                <a:latin typeface="PT Sans Narrow"/>
                <a:ea typeface="PT Sans Narrow"/>
                <a:cs typeface="PT Sans Narrow"/>
                <a:sym typeface="PT Sans Narrow"/>
              </a:rPr>
              <a:t>References</a:t>
            </a:r>
            <a:endParaRPr dirty="0"/>
          </a:p>
        </p:txBody>
      </p:sp>
      <p:sp>
        <p:nvSpPr>
          <p:cNvPr id="144" name="Google Shape;144;p22"/>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Clr>
                <a:srgbClr val="222222"/>
              </a:buClr>
              <a:buSzPts val="1500"/>
              <a:buFont typeface="Times New Roman"/>
              <a:buAutoNum type="arabicPeriod"/>
            </a:pPr>
            <a:r>
              <a:rPr lang="en-US" sz="1500" dirty="0">
                <a:solidFill>
                  <a:srgbClr val="222222"/>
                </a:solidFill>
                <a:highlight>
                  <a:srgbClr val="FFFFFF"/>
                </a:highlight>
                <a:latin typeface="Times New Roman"/>
                <a:ea typeface="Times New Roman"/>
                <a:cs typeface="Times New Roman"/>
                <a:sym typeface="Times New Roman"/>
              </a:rPr>
              <a:t>Ghazal, Bilal, et al. "Smart traffic light control system." </a:t>
            </a:r>
            <a:r>
              <a:rPr lang="en-US" sz="1500" i="1" dirty="0">
                <a:solidFill>
                  <a:srgbClr val="222222"/>
                </a:solidFill>
                <a:highlight>
                  <a:srgbClr val="FFFFFF"/>
                </a:highlight>
                <a:latin typeface="Times New Roman"/>
                <a:ea typeface="Times New Roman"/>
                <a:cs typeface="Times New Roman"/>
                <a:sym typeface="Times New Roman"/>
              </a:rPr>
              <a:t>2016 third international conference on electrical, electronics, computer engineering and their applications (EECEA)</a:t>
            </a:r>
            <a:r>
              <a:rPr lang="en-US" sz="1500" dirty="0">
                <a:solidFill>
                  <a:srgbClr val="222222"/>
                </a:solidFill>
                <a:highlight>
                  <a:srgbClr val="FFFFFF"/>
                </a:highlight>
                <a:latin typeface="Times New Roman"/>
                <a:ea typeface="Times New Roman"/>
                <a:cs typeface="Times New Roman"/>
                <a:sym typeface="Times New Roman"/>
              </a:rPr>
              <a:t>. IEEE, 2016.</a:t>
            </a:r>
            <a:endParaRPr sz="1500" dirty="0">
              <a:solidFill>
                <a:srgbClr val="222222"/>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rgbClr val="222222"/>
              </a:buClr>
              <a:buSzPts val="1500"/>
              <a:buFont typeface="Times New Roman"/>
              <a:buAutoNum type="arabicPeriod"/>
            </a:pPr>
            <a:r>
              <a:rPr lang="en-US" sz="1500" dirty="0">
                <a:solidFill>
                  <a:srgbClr val="222222"/>
                </a:solidFill>
                <a:highlight>
                  <a:srgbClr val="FFFFFF"/>
                </a:highlight>
                <a:latin typeface="Times New Roman"/>
                <a:ea typeface="Times New Roman"/>
                <a:cs typeface="Times New Roman"/>
                <a:sym typeface="Times New Roman"/>
              </a:rPr>
              <a:t>Díaz, Nicole, Jorge Guerra, and Juan Nicola. "Smart traffic light control system." </a:t>
            </a:r>
            <a:r>
              <a:rPr lang="en-US" sz="1500" i="1" dirty="0">
                <a:solidFill>
                  <a:srgbClr val="222222"/>
                </a:solidFill>
                <a:highlight>
                  <a:srgbClr val="FFFFFF"/>
                </a:highlight>
                <a:latin typeface="Times New Roman"/>
                <a:ea typeface="Times New Roman"/>
                <a:cs typeface="Times New Roman"/>
                <a:sym typeface="Times New Roman"/>
              </a:rPr>
              <a:t>2018 IEEE Third Ecuador Technical Chapters Meeting (ETCM)</a:t>
            </a:r>
            <a:r>
              <a:rPr lang="en-US" sz="1500" dirty="0">
                <a:solidFill>
                  <a:srgbClr val="222222"/>
                </a:solidFill>
                <a:highlight>
                  <a:srgbClr val="FFFFFF"/>
                </a:highlight>
                <a:latin typeface="Times New Roman"/>
                <a:ea typeface="Times New Roman"/>
                <a:cs typeface="Times New Roman"/>
                <a:sym typeface="Times New Roman"/>
              </a:rPr>
              <a:t>. IEEE, 2018.</a:t>
            </a:r>
            <a:endParaRPr sz="1500" dirty="0">
              <a:solidFill>
                <a:srgbClr val="222222"/>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rgbClr val="222222"/>
              </a:buClr>
              <a:buSzPts val="1500"/>
              <a:buFont typeface="Times New Roman"/>
              <a:buAutoNum type="arabicPeriod"/>
            </a:pPr>
            <a:r>
              <a:rPr lang="en-US" sz="1500" dirty="0" err="1">
                <a:solidFill>
                  <a:srgbClr val="222222"/>
                </a:solidFill>
                <a:highlight>
                  <a:srgbClr val="FFFFFF"/>
                </a:highlight>
                <a:latin typeface="Times New Roman"/>
                <a:ea typeface="Times New Roman"/>
                <a:cs typeface="Times New Roman"/>
                <a:sym typeface="Times New Roman"/>
              </a:rPr>
              <a:t>Hilmani</a:t>
            </a:r>
            <a:r>
              <a:rPr lang="en-US" sz="1500" dirty="0">
                <a:solidFill>
                  <a:srgbClr val="222222"/>
                </a:solidFill>
                <a:highlight>
                  <a:srgbClr val="FFFFFF"/>
                </a:highlight>
                <a:latin typeface="Times New Roman"/>
                <a:ea typeface="Times New Roman"/>
                <a:cs typeface="Times New Roman"/>
                <a:sym typeface="Times New Roman"/>
              </a:rPr>
              <a:t>, Adil, </a:t>
            </a:r>
            <a:r>
              <a:rPr lang="en-US" sz="1500" dirty="0" err="1">
                <a:solidFill>
                  <a:srgbClr val="222222"/>
                </a:solidFill>
                <a:highlight>
                  <a:srgbClr val="FFFFFF"/>
                </a:highlight>
                <a:latin typeface="Times New Roman"/>
                <a:ea typeface="Times New Roman"/>
                <a:cs typeface="Times New Roman"/>
                <a:sym typeface="Times New Roman"/>
              </a:rPr>
              <a:t>Abderrahim</a:t>
            </a:r>
            <a:r>
              <a:rPr lang="en-US" sz="1500" dirty="0">
                <a:solidFill>
                  <a:srgbClr val="222222"/>
                </a:solidFill>
                <a:highlight>
                  <a:srgbClr val="FFFFFF"/>
                </a:highlight>
                <a:latin typeface="Times New Roman"/>
                <a:ea typeface="Times New Roman"/>
                <a:cs typeface="Times New Roman"/>
                <a:sym typeface="Times New Roman"/>
              </a:rPr>
              <a:t> </a:t>
            </a:r>
            <a:r>
              <a:rPr lang="en-US" sz="1500" dirty="0" err="1">
                <a:solidFill>
                  <a:srgbClr val="222222"/>
                </a:solidFill>
                <a:highlight>
                  <a:srgbClr val="FFFFFF"/>
                </a:highlight>
                <a:latin typeface="Times New Roman"/>
                <a:ea typeface="Times New Roman"/>
                <a:cs typeface="Times New Roman"/>
                <a:sym typeface="Times New Roman"/>
              </a:rPr>
              <a:t>Maizate</a:t>
            </a:r>
            <a:r>
              <a:rPr lang="en-US" sz="1500" dirty="0">
                <a:solidFill>
                  <a:srgbClr val="222222"/>
                </a:solidFill>
                <a:highlight>
                  <a:srgbClr val="FFFFFF"/>
                </a:highlight>
                <a:latin typeface="Times New Roman"/>
                <a:ea typeface="Times New Roman"/>
                <a:cs typeface="Times New Roman"/>
                <a:sym typeface="Times New Roman"/>
              </a:rPr>
              <a:t>, and Larbi </a:t>
            </a:r>
            <a:r>
              <a:rPr lang="en-US" sz="1500" dirty="0" err="1">
                <a:solidFill>
                  <a:srgbClr val="222222"/>
                </a:solidFill>
                <a:highlight>
                  <a:srgbClr val="FFFFFF"/>
                </a:highlight>
                <a:latin typeface="Times New Roman"/>
                <a:ea typeface="Times New Roman"/>
                <a:cs typeface="Times New Roman"/>
                <a:sym typeface="Times New Roman"/>
              </a:rPr>
              <a:t>Hassouni</a:t>
            </a:r>
            <a:r>
              <a:rPr lang="en-US" sz="1500" dirty="0">
                <a:solidFill>
                  <a:srgbClr val="222222"/>
                </a:solidFill>
                <a:highlight>
                  <a:srgbClr val="FFFFFF"/>
                </a:highlight>
                <a:latin typeface="Times New Roman"/>
                <a:ea typeface="Times New Roman"/>
                <a:cs typeface="Times New Roman"/>
                <a:sym typeface="Times New Roman"/>
              </a:rPr>
              <a:t>. "Automated real-time intelligent traffic control system for smart cities using wireless sensor networks." </a:t>
            </a:r>
            <a:r>
              <a:rPr lang="en-US" sz="1500" i="1" dirty="0">
                <a:solidFill>
                  <a:srgbClr val="222222"/>
                </a:solidFill>
                <a:highlight>
                  <a:srgbClr val="FFFFFF"/>
                </a:highlight>
                <a:latin typeface="Times New Roman"/>
                <a:ea typeface="Times New Roman"/>
                <a:cs typeface="Times New Roman"/>
                <a:sym typeface="Times New Roman"/>
              </a:rPr>
              <a:t>Wireless Communications and Mobile Computing</a:t>
            </a:r>
            <a:r>
              <a:rPr lang="en-US" sz="1500" dirty="0">
                <a:solidFill>
                  <a:srgbClr val="222222"/>
                </a:solidFill>
                <a:highlight>
                  <a:srgbClr val="FFFFFF"/>
                </a:highlight>
                <a:latin typeface="Times New Roman"/>
                <a:ea typeface="Times New Roman"/>
                <a:cs typeface="Times New Roman"/>
                <a:sym typeface="Times New Roman"/>
              </a:rPr>
              <a:t> 2020 (2020).</a:t>
            </a:r>
            <a:endParaRPr sz="1500" dirty="0">
              <a:solidFill>
                <a:srgbClr val="222222"/>
              </a:solidFill>
              <a:highlight>
                <a:srgbClr val="FFFFFF"/>
              </a:highlight>
              <a:latin typeface="Times New Roman"/>
              <a:ea typeface="Times New Roman"/>
              <a:cs typeface="Times New Roman"/>
              <a:sym typeface="Times New Roman"/>
            </a:endParaRPr>
          </a:p>
          <a:p>
            <a:pPr marL="457200" lvl="0" indent="-323850" algn="just" rtl="0">
              <a:lnSpc>
                <a:spcPct val="115000"/>
              </a:lnSpc>
              <a:spcBef>
                <a:spcPts val="0"/>
              </a:spcBef>
              <a:spcAft>
                <a:spcPts val="0"/>
              </a:spcAft>
              <a:buClr>
                <a:srgbClr val="222222"/>
              </a:buClr>
              <a:buSzPts val="1500"/>
              <a:buFont typeface="Times New Roman"/>
              <a:buAutoNum type="arabicPeriod"/>
            </a:pPr>
            <a:r>
              <a:rPr lang="en-US" sz="1500" dirty="0" err="1">
                <a:solidFill>
                  <a:srgbClr val="222222"/>
                </a:solidFill>
                <a:highlight>
                  <a:srgbClr val="FFFFFF"/>
                </a:highlight>
                <a:latin typeface="Times New Roman"/>
                <a:ea typeface="Times New Roman"/>
                <a:cs typeface="Times New Roman"/>
                <a:sym typeface="Times New Roman"/>
              </a:rPr>
              <a:t>Megalingam</a:t>
            </a:r>
            <a:r>
              <a:rPr lang="en-US" sz="1500" dirty="0">
                <a:solidFill>
                  <a:srgbClr val="222222"/>
                </a:solidFill>
                <a:highlight>
                  <a:srgbClr val="FFFFFF"/>
                </a:highlight>
                <a:latin typeface="Times New Roman"/>
                <a:ea typeface="Times New Roman"/>
                <a:cs typeface="Times New Roman"/>
                <a:sym typeface="Times New Roman"/>
              </a:rPr>
              <a:t>, Rajesh Kannan, et al. "Smart traffic controller using wireless sensor network for dynamic traffic routing and over speed detection." </a:t>
            </a:r>
            <a:r>
              <a:rPr lang="en-US" sz="1500" i="1" dirty="0">
                <a:solidFill>
                  <a:srgbClr val="222222"/>
                </a:solidFill>
                <a:highlight>
                  <a:srgbClr val="FFFFFF"/>
                </a:highlight>
                <a:latin typeface="Times New Roman"/>
                <a:ea typeface="Times New Roman"/>
                <a:cs typeface="Times New Roman"/>
                <a:sym typeface="Times New Roman"/>
              </a:rPr>
              <a:t>2011 IEEE Global Humanitarian Technology Conference</a:t>
            </a:r>
            <a:r>
              <a:rPr lang="en-US" sz="1500" dirty="0">
                <a:solidFill>
                  <a:srgbClr val="222222"/>
                </a:solidFill>
                <a:highlight>
                  <a:srgbClr val="FFFFFF"/>
                </a:highlight>
                <a:latin typeface="Times New Roman"/>
                <a:ea typeface="Times New Roman"/>
                <a:cs typeface="Times New Roman"/>
                <a:sym typeface="Times New Roman"/>
              </a:rPr>
              <a:t>. IEEE, 2011.</a:t>
            </a:r>
            <a:endParaRPr sz="2100" dirty="0">
              <a:solidFill>
                <a:srgbClr val="695D46"/>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4DD9-53DD-4824-8BC9-0B582397E177}"/>
              </a:ext>
            </a:extLst>
          </p:cNvPr>
          <p:cNvSpPr>
            <a:spLocks noGrp="1"/>
          </p:cNvSpPr>
          <p:nvPr>
            <p:ph type="title"/>
          </p:nvPr>
        </p:nvSpPr>
        <p:spPr/>
        <p:txBody>
          <a:bodyPr/>
          <a:lstStyle/>
          <a:p>
            <a:pPr algn="ctr"/>
            <a:r>
              <a:rPr lang="en-US" sz="3600" b="1" dirty="0">
                <a:solidFill>
                  <a:schemeClr val="accent1"/>
                </a:solidFill>
                <a:latin typeface="PT Sans Narrow"/>
                <a:sym typeface="PT Sans Narrow"/>
              </a:rPr>
              <a:t>links</a:t>
            </a:r>
            <a:endParaRPr lang="en-IN" sz="3600" b="1" dirty="0">
              <a:solidFill>
                <a:schemeClr val="accent1"/>
              </a:solidFill>
              <a:latin typeface="PT Sans Narrow"/>
            </a:endParaRPr>
          </a:p>
        </p:txBody>
      </p:sp>
      <p:sp>
        <p:nvSpPr>
          <p:cNvPr id="3" name="Text Placeholder 2">
            <a:extLst>
              <a:ext uri="{FF2B5EF4-FFF2-40B4-BE49-F238E27FC236}">
                <a16:creationId xmlns:a16="http://schemas.microsoft.com/office/drawing/2014/main" id="{51BAC0CE-DEE5-4F9D-AD8D-A81639CDE4E2}"/>
              </a:ext>
            </a:extLst>
          </p:cNvPr>
          <p:cNvSpPr>
            <a:spLocks noGrp="1"/>
          </p:cNvSpPr>
          <p:nvPr>
            <p:ph type="body" idx="1"/>
          </p:nvPr>
        </p:nvSpPr>
        <p:spPr/>
        <p:txBody>
          <a:bodyPr/>
          <a:lstStyle/>
          <a:p>
            <a:pPr>
              <a:lnSpc>
                <a:spcPct val="200000"/>
              </a:lnSpc>
            </a:pPr>
            <a:r>
              <a:rPr lang="en-IN" dirty="0">
                <a:hlinkClick r:id="rId2"/>
              </a:rPr>
              <a:t>https://www.researchgate.net/publication/305674408_Smart_traffic_light_control_system</a:t>
            </a:r>
            <a:endParaRPr lang="en-IN" dirty="0"/>
          </a:p>
          <a:p>
            <a:pPr>
              <a:lnSpc>
                <a:spcPct val="200000"/>
              </a:lnSpc>
            </a:pPr>
            <a:r>
              <a:rPr lang="en-IN" dirty="0">
                <a:hlinkClick r:id="rId3"/>
              </a:rPr>
              <a:t>https://ieeexplore.ieee.org/document/7470780</a:t>
            </a:r>
            <a:endParaRPr lang="en-IN" dirty="0"/>
          </a:p>
          <a:p>
            <a:pPr>
              <a:lnSpc>
                <a:spcPct val="200000"/>
              </a:lnSpc>
            </a:pPr>
            <a:r>
              <a:rPr lang="en-IN" dirty="0">
                <a:hlinkClick r:id="rId4"/>
              </a:rPr>
              <a:t>https://www.hindawi.com/journals/wcmc/2020/8841893/</a:t>
            </a:r>
            <a:endParaRPr lang="en-IN" dirty="0"/>
          </a:p>
          <a:p>
            <a:pPr>
              <a:lnSpc>
                <a:spcPct val="200000"/>
              </a:lnSpc>
            </a:pPr>
            <a:r>
              <a:rPr lang="en-IN" dirty="0">
                <a:hlinkClick r:id="rId5"/>
              </a:rPr>
              <a:t>https://www.ijert.org/smart-traffic-light-system-with-over-speed-detection</a:t>
            </a:r>
            <a:endParaRPr lang="en-IN" dirty="0"/>
          </a:p>
          <a:p>
            <a:pPr>
              <a:lnSpc>
                <a:spcPct val="200000"/>
              </a:lnSpc>
            </a:pPr>
            <a:r>
              <a:rPr lang="en-IN" dirty="0">
                <a:hlinkClick r:id="rId6"/>
              </a:rPr>
              <a:t>https://www.ijrte.org/wp-content/uploads/papers/v8i6/F7533038620.pdf</a:t>
            </a:r>
            <a:endParaRPr lang="en-IN" dirty="0"/>
          </a:p>
        </p:txBody>
      </p:sp>
    </p:spTree>
    <p:extLst>
      <p:ext uri="{BB962C8B-B14F-4D97-AF65-F5344CB8AC3E}">
        <p14:creationId xmlns:p14="http://schemas.microsoft.com/office/powerpoint/2010/main" val="138253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87000" y="163125"/>
            <a:ext cx="8521800" cy="7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Existing Solutions/Literature Survey</a:t>
            </a:r>
            <a:endParaRPr/>
          </a:p>
        </p:txBody>
      </p:sp>
      <p:sp>
        <p:nvSpPr>
          <p:cNvPr id="47" name="Google Shape;47;p7"/>
          <p:cNvSpPr txBox="1">
            <a:spLocks noGrp="1"/>
          </p:cNvSpPr>
          <p:nvPr>
            <p:ph type="body" idx="1"/>
          </p:nvPr>
        </p:nvSpPr>
        <p:spPr>
          <a:xfrm>
            <a:off x="311100" y="730500"/>
            <a:ext cx="8521800" cy="3302100"/>
          </a:xfrm>
          <a:prstGeom prst="rect">
            <a:avLst/>
          </a:prstGeom>
          <a:noFill/>
          <a:ln>
            <a:noFill/>
          </a:ln>
        </p:spPr>
        <p:txBody>
          <a:bodyPr spcFirstLastPara="1" wrap="square" lIns="91425" tIns="91425" rIns="91425" bIns="91425" anchor="t" anchorCtr="0">
            <a:noAutofit/>
          </a:bodyPr>
          <a:lstStyle/>
          <a:p>
            <a:pPr marL="412750" lvl="0" indent="-285750" algn="l" rtl="0">
              <a:lnSpc>
                <a:spcPct val="115000"/>
              </a:lnSpc>
              <a:spcBef>
                <a:spcPts val="0"/>
              </a:spcBef>
              <a:spcAft>
                <a:spcPts val="0"/>
              </a:spcAft>
              <a:buClr>
                <a:srgbClr val="222222"/>
              </a:buClr>
              <a:buSzPts val="1600"/>
              <a:buFont typeface="Arial" panose="020B0604020202020204" pitchFamily="34" charset="0"/>
              <a:buChar char="•"/>
            </a:pPr>
            <a:r>
              <a:rPr lang="en-US" sz="1600" dirty="0">
                <a:solidFill>
                  <a:srgbClr val="222222"/>
                </a:solidFill>
                <a:latin typeface="Times New Roman"/>
                <a:ea typeface="Times New Roman"/>
                <a:cs typeface="Times New Roman"/>
                <a:sym typeface="Times New Roman"/>
              </a:rPr>
              <a:t>Present conventional traffic system fails to provide traffic status about congested roads, alternate routes etc.</a:t>
            </a:r>
            <a:endParaRPr sz="1600" dirty="0">
              <a:solidFill>
                <a:srgbClr val="222222"/>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dirty="0">
              <a:solidFill>
                <a:srgbClr val="222222"/>
              </a:solidFill>
              <a:latin typeface="Times New Roman"/>
              <a:ea typeface="Times New Roman"/>
              <a:cs typeface="Times New Roman"/>
              <a:sym typeface="Times New Roman"/>
            </a:endParaRPr>
          </a:p>
          <a:p>
            <a:pPr marL="412750" lvl="0" indent="-285750" algn="l" rtl="0">
              <a:lnSpc>
                <a:spcPct val="115000"/>
              </a:lnSpc>
              <a:spcBef>
                <a:spcPts val="0"/>
              </a:spcBef>
              <a:spcAft>
                <a:spcPts val="0"/>
              </a:spcAft>
              <a:buClr>
                <a:srgbClr val="222222"/>
              </a:buClr>
              <a:buSzPts val="1600"/>
              <a:buFont typeface="Arial" panose="020B0604020202020204" pitchFamily="34" charset="0"/>
              <a:buChar char="•"/>
            </a:pPr>
            <a:r>
              <a:rPr lang="en-US" sz="1600" dirty="0">
                <a:solidFill>
                  <a:srgbClr val="222222"/>
                </a:solidFill>
                <a:latin typeface="Times New Roman"/>
                <a:ea typeface="Times New Roman"/>
                <a:cs typeface="Times New Roman"/>
                <a:sym typeface="Times New Roman"/>
              </a:rPr>
              <a:t>Traffic lights are commonly used devices to regulate roadway intersection traffic with a view to both safety and smoothness of vehicle flow, for generations where it is still considered the best practices.</a:t>
            </a:r>
            <a:endParaRPr sz="1600" dirty="0">
              <a:solidFill>
                <a:srgbClr val="222222"/>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dirty="0">
              <a:solidFill>
                <a:srgbClr val="222222"/>
              </a:solidFill>
              <a:latin typeface="Times New Roman"/>
              <a:ea typeface="Times New Roman"/>
              <a:cs typeface="Times New Roman"/>
              <a:sym typeface="Times New Roman"/>
            </a:endParaRPr>
          </a:p>
          <a:p>
            <a:pPr marL="412750" lvl="0" indent="-285750" algn="l" rtl="0">
              <a:lnSpc>
                <a:spcPct val="115000"/>
              </a:lnSpc>
              <a:spcBef>
                <a:spcPts val="0"/>
              </a:spcBef>
              <a:spcAft>
                <a:spcPts val="0"/>
              </a:spcAft>
              <a:buClr>
                <a:srgbClr val="222222"/>
              </a:buClr>
              <a:buSzPts val="1600"/>
              <a:buFont typeface="Arial" panose="020B0604020202020204" pitchFamily="34" charset="0"/>
              <a:buChar char="•"/>
            </a:pPr>
            <a:r>
              <a:rPr lang="en-US" sz="1600" dirty="0">
                <a:highlight>
                  <a:srgbClr val="FFFFFF"/>
                </a:highlight>
                <a:latin typeface="Times New Roman"/>
                <a:ea typeface="Times New Roman"/>
                <a:cs typeface="Times New Roman"/>
                <a:sym typeface="Times New Roman"/>
              </a:rPr>
              <a:t>The current traffic control systems (TCS) within the metro cities of India are inefficient due to randomness within the traffic density pattern throughout the day. The traffic light timers have a hard and fast period to modify traffic between different directions. Due to this, the vehicles need to wait an extended time albeit the traffic density is extremely less.</a:t>
            </a:r>
            <a:endParaRPr sz="1600" dirty="0">
              <a:highlight>
                <a:srgbClr val="FFFFFF"/>
              </a:highlight>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dirty="0">
              <a:highlight>
                <a:srgbClr val="FFFFFF"/>
              </a:highlight>
              <a:latin typeface="Times New Roman"/>
              <a:ea typeface="Times New Roman"/>
              <a:cs typeface="Times New Roman"/>
              <a:sym typeface="Times New Roman"/>
            </a:endParaRPr>
          </a:p>
          <a:p>
            <a:pPr marL="412750" lvl="0" indent="-285750" algn="l" rtl="0">
              <a:lnSpc>
                <a:spcPct val="115000"/>
              </a:lnSpc>
              <a:spcBef>
                <a:spcPts val="0"/>
              </a:spcBef>
              <a:spcAft>
                <a:spcPts val="0"/>
              </a:spcAft>
              <a:buSzPts val="1600"/>
              <a:buFont typeface="Arial" panose="020B0604020202020204" pitchFamily="34" charset="0"/>
              <a:buChar char="•"/>
            </a:pPr>
            <a:r>
              <a:rPr lang="en-US" sz="1600" dirty="0">
                <a:highlight>
                  <a:srgbClr val="FFFFFF"/>
                </a:highlight>
                <a:latin typeface="Times New Roman"/>
                <a:ea typeface="Times New Roman"/>
                <a:cs typeface="Times New Roman"/>
                <a:sym typeface="Times New Roman"/>
              </a:rPr>
              <a:t>If the traffic light timer (TST) is often programmed to be manipulated with the continuously varying traffic density, the matter of traffic jam can be often reduced to a significantly lower level.</a:t>
            </a:r>
            <a:endParaRPr sz="1600" dirty="0">
              <a:highlight>
                <a:srgbClr val="FFFFFF"/>
              </a:highlight>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BDCFA-3ED4-4C2D-ADF2-5ABFBBCA14F2}"/>
              </a:ext>
            </a:extLst>
          </p:cNvPr>
          <p:cNvPicPr>
            <a:picLocks noChangeAspect="1"/>
          </p:cNvPicPr>
          <p:nvPr/>
        </p:nvPicPr>
        <p:blipFill>
          <a:blip r:embed="rId2"/>
          <a:stretch>
            <a:fillRect/>
          </a:stretch>
        </p:blipFill>
        <p:spPr>
          <a:xfrm>
            <a:off x="1799838" y="1323801"/>
            <a:ext cx="5544324" cy="2495898"/>
          </a:xfrm>
          <a:prstGeom prst="rect">
            <a:avLst/>
          </a:prstGeom>
        </p:spPr>
      </p:pic>
    </p:spTree>
    <p:extLst>
      <p:ext uri="{BB962C8B-B14F-4D97-AF65-F5344CB8AC3E}">
        <p14:creationId xmlns:p14="http://schemas.microsoft.com/office/powerpoint/2010/main" val="357231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Proposed solution</a:t>
            </a:r>
            <a:endParaRPr/>
          </a:p>
        </p:txBody>
      </p:sp>
      <p:sp>
        <p:nvSpPr>
          <p:cNvPr id="53" name="Google Shape;53;p8"/>
          <p:cNvSpPr txBox="1">
            <a:spLocks noGrp="1"/>
          </p:cNvSpPr>
          <p:nvPr>
            <p:ph type="body" idx="1"/>
          </p:nvPr>
        </p:nvSpPr>
        <p:spPr>
          <a:xfrm>
            <a:off x="311150" y="1266825"/>
            <a:ext cx="8521700" cy="3302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695D46"/>
              </a:buClr>
              <a:buSzPts val="1800"/>
              <a:buFont typeface="Open Sans"/>
              <a:buChar char="●"/>
            </a:pPr>
            <a:r>
              <a:rPr lang="en-US" sz="1800" dirty="0">
                <a:solidFill>
                  <a:srgbClr val="222222"/>
                </a:solidFill>
                <a:latin typeface="Times New Roman"/>
                <a:cs typeface="Times New Roman"/>
                <a:sym typeface="Times New Roman"/>
              </a:rPr>
              <a:t>The main aim of this solution is to convert current static time based traffic system into a vehicle density based smart traffic system.</a:t>
            </a:r>
            <a:endParaRPr sz="1800" dirty="0">
              <a:solidFill>
                <a:srgbClr val="222222"/>
              </a:solidFill>
              <a:latin typeface="Times New Roman"/>
              <a:cs typeface="Times New Roman"/>
              <a:sym typeface="Times New Roman"/>
            </a:endParaRPr>
          </a:p>
          <a:p>
            <a:pPr marL="457200" lvl="0" indent="-342900" algn="l" rtl="0">
              <a:lnSpc>
                <a:spcPct val="115000"/>
              </a:lnSpc>
              <a:spcBef>
                <a:spcPts val="0"/>
              </a:spcBef>
              <a:spcAft>
                <a:spcPts val="0"/>
              </a:spcAft>
              <a:buClr>
                <a:srgbClr val="695D46"/>
              </a:buClr>
              <a:buSzPts val="1800"/>
              <a:buFont typeface="Open Sans"/>
              <a:buChar char="●"/>
            </a:pPr>
            <a:r>
              <a:rPr lang="en-US" sz="1800" dirty="0">
                <a:solidFill>
                  <a:srgbClr val="222222"/>
                </a:solidFill>
                <a:latin typeface="Times New Roman"/>
                <a:cs typeface="Times New Roman"/>
                <a:sym typeface="Times New Roman"/>
              </a:rPr>
              <a:t>We are using IR sensors to sense the obstacle from vehicles.</a:t>
            </a:r>
            <a:endParaRPr sz="1800" dirty="0">
              <a:solidFill>
                <a:srgbClr val="222222"/>
              </a:solidFill>
              <a:latin typeface="Times New Roman"/>
              <a:cs typeface="Times New Roman"/>
              <a:sym typeface="Times New Roman"/>
            </a:endParaRPr>
          </a:p>
          <a:p>
            <a:pPr marL="457200" lvl="0" indent="-342900" algn="l" rtl="0">
              <a:lnSpc>
                <a:spcPct val="115000"/>
              </a:lnSpc>
              <a:spcBef>
                <a:spcPts val="0"/>
              </a:spcBef>
              <a:spcAft>
                <a:spcPts val="0"/>
              </a:spcAft>
              <a:buClr>
                <a:srgbClr val="695D46"/>
              </a:buClr>
              <a:buSzPts val="1800"/>
              <a:buFont typeface="Open Sans"/>
              <a:buChar char="●"/>
            </a:pPr>
            <a:r>
              <a:rPr lang="en-US" sz="1800" dirty="0">
                <a:solidFill>
                  <a:srgbClr val="222222"/>
                </a:solidFill>
                <a:latin typeface="Times New Roman"/>
                <a:cs typeface="Times New Roman"/>
                <a:sym typeface="Times New Roman"/>
              </a:rPr>
              <a:t>On each road of intersection , sensors will be planted , for sensing traffic.</a:t>
            </a:r>
            <a:endParaRPr sz="1800" dirty="0">
              <a:solidFill>
                <a:srgbClr val="222222"/>
              </a:solidFill>
              <a:latin typeface="Times New Roman"/>
              <a:cs typeface="Times New Roman"/>
              <a:sym typeface="Times New Roman"/>
            </a:endParaRPr>
          </a:p>
          <a:p>
            <a:pPr marL="457200" lvl="0" indent="-342900" algn="l" rtl="0">
              <a:lnSpc>
                <a:spcPct val="115000"/>
              </a:lnSpc>
              <a:spcBef>
                <a:spcPts val="0"/>
              </a:spcBef>
              <a:spcAft>
                <a:spcPts val="0"/>
              </a:spcAft>
              <a:buClr>
                <a:srgbClr val="695D46"/>
              </a:buClr>
              <a:buSzPts val="1800"/>
              <a:buFont typeface="Open Sans"/>
              <a:buChar char="●"/>
            </a:pPr>
            <a:r>
              <a:rPr lang="en-US" sz="1800" dirty="0">
                <a:solidFill>
                  <a:srgbClr val="222222"/>
                </a:solidFill>
                <a:latin typeface="Times New Roman"/>
                <a:cs typeface="Times New Roman"/>
                <a:sym typeface="Times New Roman"/>
              </a:rPr>
              <a:t>If the traffic is more than the specified road limit , then an additional time of green signal  must be given to that particular lane of intersection.</a:t>
            </a:r>
            <a:endParaRPr sz="1800" dirty="0">
              <a:solidFill>
                <a:srgbClr val="222222"/>
              </a:solidFill>
              <a:latin typeface="Times New Roman"/>
              <a:cs typeface="Times New Roman"/>
              <a:sym typeface="Times New Roman"/>
            </a:endParaRPr>
          </a:p>
          <a:p>
            <a:pPr marL="457200" lvl="0" indent="-342900" algn="l" rtl="0">
              <a:lnSpc>
                <a:spcPct val="115000"/>
              </a:lnSpc>
              <a:spcBef>
                <a:spcPts val="0"/>
              </a:spcBef>
              <a:spcAft>
                <a:spcPts val="0"/>
              </a:spcAft>
              <a:buClr>
                <a:srgbClr val="695D46"/>
              </a:buClr>
              <a:buSzPts val="1800"/>
              <a:buFont typeface="Times New Roman"/>
              <a:buChar char="●"/>
            </a:pPr>
            <a:r>
              <a:rPr lang="en-US" sz="1800" dirty="0">
                <a:solidFill>
                  <a:srgbClr val="222222"/>
                </a:solidFill>
                <a:latin typeface="Times New Roman"/>
                <a:cs typeface="Times New Roman"/>
                <a:sym typeface="Times New Roman"/>
              </a:rPr>
              <a:t>Also , the system is connected to IOT platform , on which a facility of green-corridor buttons for respective lanes is given , activating which will lead to green signal on that lane till the button is set off.</a:t>
            </a:r>
            <a:endParaRPr sz="1800" dirty="0">
              <a:solidFill>
                <a:srgbClr val="222222"/>
              </a:solidFill>
              <a:latin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Block Diagram</a:t>
            </a:r>
            <a:endParaRPr/>
          </a:p>
        </p:txBody>
      </p:sp>
      <p:pic>
        <p:nvPicPr>
          <p:cNvPr id="59" name="Google Shape;59;p9"/>
          <p:cNvPicPr preferRelativeResize="0"/>
          <p:nvPr/>
        </p:nvPicPr>
        <p:blipFill rotWithShape="1">
          <a:blip r:embed="rId3">
            <a:alphaModFix/>
          </a:blip>
          <a:srcRect l="-3168" t="-6326" r="-3157"/>
          <a:stretch/>
        </p:blipFill>
        <p:spPr>
          <a:xfrm>
            <a:off x="1716151" y="910550"/>
            <a:ext cx="5711700" cy="406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311150" y="444500"/>
            <a:ext cx="8521700" cy="708025"/>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i="0" u="none">
                <a:solidFill>
                  <a:schemeClr val="accent1"/>
                </a:solidFill>
                <a:latin typeface="PT Sans Narrow"/>
                <a:ea typeface="PT Sans Narrow"/>
                <a:cs typeface="PT Sans Narrow"/>
                <a:sym typeface="PT Sans Narrow"/>
              </a:rPr>
              <a:t>Description of Block Diagram</a:t>
            </a:r>
            <a:endParaRPr/>
          </a:p>
        </p:txBody>
      </p:sp>
      <p:sp>
        <p:nvSpPr>
          <p:cNvPr id="65" name="Google Shape;65;p10"/>
          <p:cNvSpPr txBox="1">
            <a:spLocks noGrp="1"/>
          </p:cNvSpPr>
          <p:nvPr>
            <p:ph type="body" idx="1"/>
          </p:nvPr>
        </p:nvSpPr>
        <p:spPr>
          <a:xfrm>
            <a:off x="311150" y="1266825"/>
            <a:ext cx="8521800" cy="330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As shown in the Block Diagram on each lane a has a sensor planted, the purpose of sensor is to collect data related to traffic density.</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lights in each lane and the sensor belonging to respective lanes are all connected to several parts of microcontroller 8051.</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 The 8051 microcontroller is connected to a development board called as wemos D1 mini, which has a built-in ESP8266 wifi-module, and operates on a clock speed of 80Mhz/160Mhz. </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power supply circuit is present which aims in providing required voltage to all the respective blocks as per their requirements. </a:t>
            </a:r>
            <a:endParaRPr sz="1800">
              <a:latin typeface="Times New Roman"/>
              <a:ea typeface="Times New Roman"/>
              <a:cs typeface="Times New Roman"/>
              <a:sym typeface="Times New Roman"/>
            </a:endParaRPr>
          </a:p>
          <a:p>
            <a:pPr marL="457200" lvl="0" indent="-342900" algn="l" rtl="0">
              <a:lnSpc>
                <a:spcPct val="115000"/>
              </a:lnSpc>
              <a:spcBef>
                <a:spcPts val="0"/>
              </a:spcBef>
              <a:spcAft>
                <a:spcPts val="0"/>
              </a:spcAft>
              <a:buSzPts val="1800"/>
              <a:buFont typeface="Times New Roman"/>
              <a:buChar char="●"/>
            </a:pPr>
            <a:r>
              <a:rPr lang="en-US" sz="1800">
                <a:latin typeface="Times New Roman"/>
                <a:ea typeface="Times New Roman"/>
                <a:cs typeface="Times New Roman"/>
                <a:sym typeface="Times New Roman"/>
              </a:rPr>
              <a:t>The development board D1 mini is integrated with the IOT cloud platform for monitoring and controlling purposes.</a:t>
            </a:r>
            <a:r>
              <a:rPr lang="en-US" sz="1800">
                <a:solidFill>
                  <a:srgbClr val="303030"/>
                </a:solidFill>
                <a:latin typeface="Times New Roman"/>
                <a:ea typeface="Times New Roman"/>
                <a:cs typeface="Times New Roman"/>
                <a:sym typeface="Times New Roman"/>
              </a:rPr>
              <a:t> </a:t>
            </a:r>
            <a:endParaRPr sz="1800">
              <a:solidFill>
                <a:srgbClr val="695D46"/>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11150" y="444500"/>
            <a:ext cx="8521800" cy="70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3600" b="1">
                <a:solidFill>
                  <a:schemeClr val="accent1"/>
                </a:solidFill>
                <a:latin typeface="PT Sans Narrow"/>
                <a:ea typeface="PT Sans Narrow"/>
                <a:cs typeface="PT Sans Narrow"/>
                <a:sym typeface="PT Sans Narrow"/>
              </a:rPr>
              <a:t>    Circuit Diagram And Its Working </a:t>
            </a:r>
            <a:endParaRPr/>
          </a:p>
        </p:txBody>
      </p:sp>
      <p:pic>
        <p:nvPicPr>
          <p:cNvPr id="71" name="Google Shape;71;p11"/>
          <p:cNvPicPr preferRelativeResize="0"/>
          <p:nvPr/>
        </p:nvPicPr>
        <p:blipFill>
          <a:blip r:embed="rId3">
            <a:alphaModFix/>
          </a:blip>
          <a:stretch>
            <a:fillRect/>
          </a:stretch>
        </p:blipFill>
        <p:spPr>
          <a:xfrm>
            <a:off x="2180775" y="1152500"/>
            <a:ext cx="5188774" cy="3831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2"/>
          <p:cNvSpPr txBox="1">
            <a:spLocks noGrp="1"/>
          </p:cNvSpPr>
          <p:nvPr>
            <p:ph type="body" idx="1"/>
          </p:nvPr>
        </p:nvSpPr>
        <p:spPr>
          <a:xfrm>
            <a:off x="311700" y="920400"/>
            <a:ext cx="8520600" cy="330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Each lane has an IR sensors planted on them.</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The port 0 of the 8051 is connected to the IR sensor output pins.</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Port 2 and Port 3 pins of 8051 micro controller are occupied by 12 </a:t>
            </a:r>
            <a:r>
              <a:rPr lang="en-US" sz="1800" dirty="0" err="1">
                <a:latin typeface="Times New Roman"/>
                <a:ea typeface="Times New Roman"/>
                <a:cs typeface="Times New Roman"/>
                <a:sym typeface="Times New Roman"/>
              </a:rPr>
              <a:t>leds</a:t>
            </a:r>
            <a:r>
              <a:rPr lang="en-US" sz="1800" dirty="0">
                <a:latin typeface="Times New Roman"/>
                <a:ea typeface="Times New Roman"/>
                <a:cs typeface="Times New Roman"/>
                <a:sym typeface="Times New Roman"/>
              </a:rPr>
              <a:t> from all the FOUR lanes.</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The four pins of port 1 </a:t>
            </a:r>
            <a:r>
              <a:rPr lang="en-US" sz="1800" dirty="0" err="1">
                <a:latin typeface="Times New Roman"/>
                <a:ea typeface="Times New Roman"/>
                <a:cs typeface="Times New Roman"/>
                <a:sym typeface="Times New Roman"/>
              </a:rPr>
              <a:t>i.e</a:t>
            </a:r>
            <a:r>
              <a:rPr lang="en-US" sz="1800" dirty="0">
                <a:latin typeface="Times New Roman"/>
                <a:ea typeface="Times New Roman"/>
                <a:cs typeface="Times New Roman"/>
                <a:sym typeface="Times New Roman"/>
              </a:rPr>
              <a:t> P1.0 , P1.1 , P1.2 , P1.3 , are connected to D1 , D2 , D3 , D4 pins of </a:t>
            </a:r>
            <a:r>
              <a:rPr lang="en-US" sz="1800" dirty="0" err="1">
                <a:latin typeface="Times New Roman"/>
                <a:ea typeface="Times New Roman"/>
                <a:cs typeface="Times New Roman"/>
                <a:sym typeface="Times New Roman"/>
              </a:rPr>
              <a:t>Wemos</a:t>
            </a:r>
            <a:r>
              <a:rPr lang="en-US" sz="1800" dirty="0">
                <a:latin typeface="Times New Roman"/>
                <a:ea typeface="Times New Roman"/>
                <a:cs typeface="Times New Roman"/>
                <a:sym typeface="Times New Roman"/>
              </a:rPr>
              <a:t> D1-mini development board respectively.</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The job of these four connections is to activate the emergency signal which will be sent  to these four pins to activate the emergency green signal in the respective signals.</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D5 , D6 , D7 , D8 pins of </a:t>
            </a:r>
            <a:r>
              <a:rPr lang="en-US" sz="1800" dirty="0" err="1">
                <a:latin typeface="Times New Roman"/>
                <a:ea typeface="Times New Roman"/>
                <a:cs typeface="Times New Roman"/>
                <a:sym typeface="Times New Roman"/>
              </a:rPr>
              <a:t>Wemos</a:t>
            </a:r>
            <a:r>
              <a:rPr lang="en-US" sz="1800" dirty="0">
                <a:latin typeface="Times New Roman"/>
                <a:ea typeface="Times New Roman"/>
                <a:cs typeface="Times New Roman"/>
                <a:sym typeface="Times New Roman"/>
              </a:rPr>
              <a:t> D1-mini are connected to Blue LEDs respectively.</a:t>
            </a:r>
            <a:endParaRPr sz="1800" dirty="0">
              <a:latin typeface="Times New Roman"/>
              <a:ea typeface="Times New Roman"/>
              <a:cs typeface="Times New Roman"/>
              <a:sym typeface="Times New Roman"/>
            </a:endParaRPr>
          </a:p>
          <a:p>
            <a:pPr marL="457200" lvl="0" indent="-336550" algn="just" rtl="0">
              <a:spcBef>
                <a:spcPts val="0"/>
              </a:spcBef>
              <a:spcAft>
                <a:spcPts val="0"/>
              </a:spcAft>
              <a:buSzPts val="1700"/>
              <a:buFont typeface="Times New Roman"/>
              <a:buChar char="●"/>
            </a:pPr>
            <a:r>
              <a:rPr lang="en-US" sz="1800" dirty="0">
                <a:latin typeface="Times New Roman"/>
                <a:ea typeface="Times New Roman"/>
                <a:cs typeface="Times New Roman"/>
                <a:sym typeface="Times New Roman"/>
              </a:rPr>
              <a:t>A crystal of frequency 11.059-MHz is connected to Xtal-1 &amp; Xtal-2 pins of 8051, along with capacitors , to provide it clock speed.</a:t>
            </a:r>
            <a:endParaRPr sz="1800" dirty="0">
              <a:latin typeface="Times New Roman"/>
              <a:ea typeface="Times New Roman"/>
              <a:cs typeface="Times New Roman"/>
              <a:sym typeface="Times New Roman"/>
            </a:endParaRPr>
          </a:p>
        </p:txBody>
      </p:sp>
      <p:sp>
        <p:nvSpPr>
          <p:cNvPr id="77" name="Google Shape;77;p12"/>
          <p:cNvSpPr txBox="1"/>
          <p:nvPr/>
        </p:nvSpPr>
        <p:spPr>
          <a:xfrm>
            <a:off x="651625" y="312775"/>
            <a:ext cx="7385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3600"/>
              <a:buFont typeface="Arial"/>
              <a:buNone/>
            </a:pPr>
            <a:r>
              <a:rPr lang="en-US" sz="3600" b="1">
                <a:solidFill>
                  <a:schemeClr val="accent1"/>
                </a:solidFill>
                <a:latin typeface="PT Sans Narrow"/>
                <a:ea typeface="PT Sans Narrow"/>
                <a:cs typeface="PT Sans Narrow"/>
                <a:sym typeface="PT Sans Narrow"/>
              </a:rPr>
              <a:t>      Important Points On Circuit Diagram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US" sz="3600" b="1">
                <a:solidFill>
                  <a:schemeClr val="accent1"/>
                </a:solidFill>
                <a:latin typeface="PT Sans Narrow"/>
                <a:ea typeface="PT Sans Narrow"/>
                <a:cs typeface="PT Sans Narrow"/>
                <a:sym typeface="PT Sans Narrow"/>
              </a:rPr>
              <a:t>PCB design</a:t>
            </a:r>
            <a:endParaRPr/>
          </a:p>
        </p:txBody>
      </p:sp>
      <p:pic>
        <p:nvPicPr>
          <p:cNvPr id="83" name="Google Shape;83;p13"/>
          <p:cNvPicPr preferRelativeResize="0"/>
          <p:nvPr/>
        </p:nvPicPr>
        <p:blipFill>
          <a:blip r:embed="rId3">
            <a:alphaModFix/>
          </a:blip>
          <a:stretch>
            <a:fillRect/>
          </a:stretch>
        </p:blipFill>
        <p:spPr>
          <a:xfrm>
            <a:off x="692725" y="1492825"/>
            <a:ext cx="3209925" cy="2428875"/>
          </a:xfrm>
          <a:prstGeom prst="rect">
            <a:avLst/>
          </a:prstGeom>
          <a:noFill/>
          <a:ln>
            <a:noFill/>
          </a:ln>
        </p:spPr>
      </p:pic>
      <p:pic>
        <p:nvPicPr>
          <p:cNvPr id="84" name="Google Shape;84;p13"/>
          <p:cNvPicPr preferRelativeResize="0"/>
          <p:nvPr/>
        </p:nvPicPr>
        <p:blipFill>
          <a:blip r:embed="rId4">
            <a:alphaModFix/>
          </a:blip>
          <a:stretch>
            <a:fillRect/>
          </a:stretch>
        </p:blipFill>
        <p:spPr>
          <a:xfrm>
            <a:off x="4648200" y="1526175"/>
            <a:ext cx="3209925" cy="24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600"/>
              <a:buFont typeface="Arial"/>
              <a:buNone/>
            </a:pPr>
            <a:r>
              <a:rPr lang="en-US" sz="3600" b="1">
                <a:solidFill>
                  <a:schemeClr val="accent1"/>
                </a:solidFill>
                <a:latin typeface="PT Sans Narrow"/>
                <a:ea typeface="PT Sans Narrow"/>
                <a:cs typeface="PT Sans Narrow"/>
                <a:sym typeface="PT Sans Narrow"/>
              </a:rPr>
              <a:t>Important Points on PCB Design and Art Work</a:t>
            </a:r>
            <a:endParaRPr/>
          </a:p>
        </p:txBody>
      </p:sp>
      <p:sp>
        <p:nvSpPr>
          <p:cNvPr id="90" name="Google Shape;90;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Times New Roman"/>
              <a:buChar char="●"/>
            </a:pPr>
            <a:r>
              <a:rPr lang="en-US" sz="1800" dirty="0">
                <a:latin typeface="Times New Roman"/>
                <a:ea typeface="Times New Roman"/>
                <a:cs typeface="Times New Roman"/>
                <a:sym typeface="Times New Roman"/>
              </a:rPr>
              <a:t>As we can observe from the diagram above , the final size of PCB is approximately around 4-Inches  x 3-Inches.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In the left hand side of the design , the provision for DC-female jack , IC-7805 , Resistors &amp; Capacitors is given.</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The circuit on the left side of design is implemented to step-down the input of 9-volts to 5-volts , or else extra power supply can lead to damage of components.</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Then a copper track is given to supply 5-volts to </a:t>
            </a:r>
            <a:r>
              <a:rPr lang="en-US" sz="1800" dirty="0" err="1">
                <a:latin typeface="Times New Roman"/>
                <a:ea typeface="Times New Roman"/>
                <a:cs typeface="Times New Roman"/>
                <a:sym typeface="Times New Roman"/>
              </a:rPr>
              <a:t>Vcc</a:t>
            </a:r>
            <a:r>
              <a:rPr lang="en-US" sz="1800" dirty="0">
                <a:latin typeface="Times New Roman"/>
                <a:ea typeface="Times New Roman"/>
                <a:cs typeface="Times New Roman"/>
                <a:sym typeface="Times New Roman"/>
              </a:rPr>
              <a:t> pins of 8051 and D-mini respectively.</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In Port-0 , Port-1 , Port-2 &amp; Port-3 of 8051 , footprints for ports is given , for wire connection.</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Similarly , the ports are assigned to the pins of D1-mini for wire connection.</a:t>
            </a:r>
            <a:endParaRPr sz="1800" dirty="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dirty="0">
                <a:latin typeface="Times New Roman"/>
                <a:ea typeface="Times New Roman"/>
                <a:cs typeface="Times New Roman"/>
                <a:sym typeface="Times New Roman"/>
              </a:rPr>
              <a:t>The PCB design is efficient and compact for the circuit implementation.</a:t>
            </a:r>
            <a:endParaRPr sz="1800" dirty="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3_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1710</Words>
  <Application>Microsoft Office PowerPoint</Application>
  <PresentationFormat>On-screen Show (16:9)</PresentationFormat>
  <Paragraphs>94</Paragraphs>
  <Slides>20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Open Sans</vt:lpstr>
      <vt:lpstr>Arial</vt:lpstr>
      <vt:lpstr>PT Sans Narrow</vt:lpstr>
      <vt:lpstr>Times New Roman</vt:lpstr>
      <vt:lpstr>3_Tropic</vt:lpstr>
      <vt:lpstr>Problem Statement/objectives</vt:lpstr>
      <vt:lpstr>Existing Solutions/Literature Survey</vt:lpstr>
      <vt:lpstr>Proposed solution</vt:lpstr>
      <vt:lpstr>Block Diagram</vt:lpstr>
      <vt:lpstr>Description of Block Diagram</vt:lpstr>
      <vt:lpstr>    Circuit Diagram And Its Working </vt:lpstr>
      <vt:lpstr>PowerPoint Presentation</vt:lpstr>
      <vt:lpstr>PCB design</vt:lpstr>
      <vt:lpstr>Important Points on PCB Design and Art Work</vt:lpstr>
      <vt:lpstr>Flowchart for 8051</vt:lpstr>
      <vt:lpstr>Flowchart for D1-Mini </vt:lpstr>
      <vt:lpstr>IOT Interface : (UBIDOTS)</vt:lpstr>
      <vt:lpstr>Result</vt:lpstr>
      <vt:lpstr>Feasibility Analysis</vt:lpstr>
      <vt:lpstr>Innovation or Uniqueness of the solution</vt:lpstr>
      <vt:lpstr>Impact or Usefulness of the solution</vt:lpstr>
      <vt:lpstr>Summary</vt:lpstr>
      <vt:lpstr>References</vt:lpstr>
      <vt:lpstr>links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Traffic Signal System </dc:title>
  <cp:lastModifiedBy>Parth Bhalerao</cp:lastModifiedBy>
  <cp:revision>4</cp:revision>
  <dcterms:modified xsi:type="dcterms:W3CDTF">2022-11-26T07:37:57Z</dcterms:modified>
</cp:coreProperties>
</file>